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2" r:id="rId2"/>
    <p:sldId id="261" r:id="rId3"/>
    <p:sldId id="264" r:id="rId4"/>
    <p:sldId id="265" r:id="rId5"/>
    <p:sldId id="263" r:id="rId6"/>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177E772B-D914-4BF0-9558-8FED4794F54A}" type="datetimeFigureOut">
              <a:rPr lang="en-IN" smtClean="0"/>
              <a:t>09-07-2021</a:t>
            </a:fld>
            <a:endParaRPr lang="en-IN"/>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786313"/>
            <a:ext cx="5486400" cy="39163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47213"/>
            <a:ext cx="2971800" cy="498475"/>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9447213"/>
            <a:ext cx="2971800" cy="498475"/>
          </a:xfrm>
          <a:prstGeom prst="rect">
            <a:avLst/>
          </a:prstGeom>
        </p:spPr>
        <p:txBody>
          <a:bodyPr vert="horz" lIns="91440" tIns="45720" rIns="91440" bIns="45720" rtlCol="0" anchor="b"/>
          <a:lstStyle>
            <a:lvl1pPr algn="r">
              <a:defRPr sz="1200"/>
            </a:lvl1pPr>
          </a:lstStyle>
          <a:p>
            <a:fld id="{601DEB1F-2630-436E-8BED-5D399B559BEE}" type="slidenum">
              <a:rPr lang="en-IN" smtClean="0"/>
              <a:t>‹#›</a:t>
            </a:fld>
            <a:endParaRPr lang="en-IN"/>
          </a:p>
        </p:txBody>
      </p:sp>
    </p:spTree>
    <p:extLst>
      <p:ext uri="{BB962C8B-B14F-4D97-AF65-F5344CB8AC3E}">
        <p14:creationId xmlns:p14="http://schemas.microsoft.com/office/powerpoint/2010/main" val="3878842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601DEB1F-2630-436E-8BED-5D399B559BEE}" type="slidenum">
              <a:rPr lang="en-IN" smtClean="0"/>
              <a:t>2</a:t>
            </a:fld>
            <a:endParaRPr lang="en-IN"/>
          </a:p>
        </p:txBody>
      </p:sp>
    </p:spTree>
    <p:extLst>
      <p:ext uri="{BB962C8B-B14F-4D97-AF65-F5344CB8AC3E}">
        <p14:creationId xmlns:p14="http://schemas.microsoft.com/office/powerpoint/2010/main" val="2027516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601DEB1F-2630-436E-8BED-5D399B559BEE}" type="slidenum">
              <a:rPr lang="en-IN" smtClean="0"/>
              <a:t>4</a:t>
            </a:fld>
            <a:endParaRPr lang="en-IN"/>
          </a:p>
        </p:txBody>
      </p:sp>
    </p:spTree>
    <p:extLst>
      <p:ext uri="{BB962C8B-B14F-4D97-AF65-F5344CB8AC3E}">
        <p14:creationId xmlns:p14="http://schemas.microsoft.com/office/powerpoint/2010/main" val="3878873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26EB6-1775-44E1-9425-DC8CC91809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06BCDC8-CDCB-44A1-809E-88E2B2DA9C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63867E0-FABA-489F-AC31-9A7D8ED5B0A7}"/>
              </a:ext>
            </a:extLst>
          </p:cNvPr>
          <p:cNvSpPr>
            <a:spLocks noGrp="1"/>
          </p:cNvSpPr>
          <p:nvPr>
            <p:ph type="dt" sz="half" idx="10"/>
          </p:nvPr>
        </p:nvSpPr>
        <p:spPr/>
        <p:txBody>
          <a:bodyPr/>
          <a:lstStyle/>
          <a:p>
            <a:fld id="{D7127F21-4123-4EA3-9769-8B8506A876D7}" type="datetimeFigureOut">
              <a:rPr lang="en-IN" smtClean="0"/>
              <a:t>09-07-2021</a:t>
            </a:fld>
            <a:endParaRPr lang="en-IN"/>
          </a:p>
        </p:txBody>
      </p:sp>
      <p:sp>
        <p:nvSpPr>
          <p:cNvPr id="5" name="Footer Placeholder 4">
            <a:extLst>
              <a:ext uri="{FF2B5EF4-FFF2-40B4-BE49-F238E27FC236}">
                <a16:creationId xmlns:a16="http://schemas.microsoft.com/office/drawing/2014/main" id="{36D14BC4-1929-41F1-87FD-FE392EC6012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C9DE4B4-8A1A-4AE4-B08B-2A0CB93E7114}"/>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1635018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95F74-1A6A-411D-9FF8-5E9D1887C75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76E74F2-A537-453D-8D32-E9F1775FAE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CA9A802-AC28-4711-A649-5B9B8B544B02}"/>
              </a:ext>
            </a:extLst>
          </p:cNvPr>
          <p:cNvSpPr>
            <a:spLocks noGrp="1"/>
          </p:cNvSpPr>
          <p:nvPr>
            <p:ph type="dt" sz="half" idx="10"/>
          </p:nvPr>
        </p:nvSpPr>
        <p:spPr/>
        <p:txBody>
          <a:bodyPr/>
          <a:lstStyle/>
          <a:p>
            <a:fld id="{D7127F21-4123-4EA3-9769-8B8506A876D7}" type="datetimeFigureOut">
              <a:rPr lang="en-IN" smtClean="0"/>
              <a:t>09-07-2021</a:t>
            </a:fld>
            <a:endParaRPr lang="en-IN"/>
          </a:p>
        </p:txBody>
      </p:sp>
      <p:sp>
        <p:nvSpPr>
          <p:cNvPr id="5" name="Footer Placeholder 4">
            <a:extLst>
              <a:ext uri="{FF2B5EF4-FFF2-40B4-BE49-F238E27FC236}">
                <a16:creationId xmlns:a16="http://schemas.microsoft.com/office/drawing/2014/main" id="{7026BBD0-FFE3-4A48-B299-5B3B717E34F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4E949DA-528C-44ED-BB5B-EB974F6D6911}"/>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449780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37EFD8-F0FD-4207-81A7-C00499E800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E6D6262-DEAB-4294-A5A3-AD9D4D88EC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ED09716-2BBF-4628-8F9F-62904BD71983}"/>
              </a:ext>
            </a:extLst>
          </p:cNvPr>
          <p:cNvSpPr>
            <a:spLocks noGrp="1"/>
          </p:cNvSpPr>
          <p:nvPr>
            <p:ph type="dt" sz="half" idx="10"/>
          </p:nvPr>
        </p:nvSpPr>
        <p:spPr/>
        <p:txBody>
          <a:bodyPr/>
          <a:lstStyle/>
          <a:p>
            <a:fld id="{D7127F21-4123-4EA3-9769-8B8506A876D7}" type="datetimeFigureOut">
              <a:rPr lang="en-IN" smtClean="0"/>
              <a:t>09-07-2021</a:t>
            </a:fld>
            <a:endParaRPr lang="en-IN"/>
          </a:p>
        </p:txBody>
      </p:sp>
      <p:sp>
        <p:nvSpPr>
          <p:cNvPr id="5" name="Footer Placeholder 4">
            <a:extLst>
              <a:ext uri="{FF2B5EF4-FFF2-40B4-BE49-F238E27FC236}">
                <a16:creationId xmlns:a16="http://schemas.microsoft.com/office/drawing/2014/main" id="{23D80C91-091E-4468-B65F-AB6A1730D11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86D2EC0-2F12-4534-8B9A-DF79A3B6C9AC}"/>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327543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77BEE-0823-47F7-B4F2-BE69B62D626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EBB1712-BC3D-4128-9E6C-4D8D1D0E9E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BE3F543-073C-42D4-A81C-471C8712D296}"/>
              </a:ext>
            </a:extLst>
          </p:cNvPr>
          <p:cNvSpPr>
            <a:spLocks noGrp="1"/>
          </p:cNvSpPr>
          <p:nvPr>
            <p:ph type="dt" sz="half" idx="10"/>
          </p:nvPr>
        </p:nvSpPr>
        <p:spPr/>
        <p:txBody>
          <a:bodyPr/>
          <a:lstStyle/>
          <a:p>
            <a:fld id="{D7127F21-4123-4EA3-9769-8B8506A876D7}" type="datetimeFigureOut">
              <a:rPr lang="en-IN" smtClean="0"/>
              <a:t>09-07-2021</a:t>
            </a:fld>
            <a:endParaRPr lang="en-IN"/>
          </a:p>
        </p:txBody>
      </p:sp>
      <p:sp>
        <p:nvSpPr>
          <p:cNvPr id="5" name="Footer Placeholder 4">
            <a:extLst>
              <a:ext uri="{FF2B5EF4-FFF2-40B4-BE49-F238E27FC236}">
                <a16:creationId xmlns:a16="http://schemas.microsoft.com/office/drawing/2014/main" id="{FCCCF58A-EDEC-4E0B-A4C1-4F83BA243C8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3D73C11-FB38-4492-B17A-9146F3FCC020}"/>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3415393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ED7A6-8E78-4846-A326-E994A6501E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6C55C91-475B-4621-BE78-D0D9C3C45D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E53980-09F7-4446-BA6C-04D289CBBC62}"/>
              </a:ext>
            </a:extLst>
          </p:cNvPr>
          <p:cNvSpPr>
            <a:spLocks noGrp="1"/>
          </p:cNvSpPr>
          <p:nvPr>
            <p:ph type="dt" sz="half" idx="10"/>
          </p:nvPr>
        </p:nvSpPr>
        <p:spPr/>
        <p:txBody>
          <a:bodyPr/>
          <a:lstStyle/>
          <a:p>
            <a:fld id="{D7127F21-4123-4EA3-9769-8B8506A876D7}" type="datetimeFigureOut">
              <a:rPr lang="en-IN" smtClean="0"/>
              <a:t>09-07-2021</a:t>
            </a:fld>
            <a:endParaRPr lang="en-IN"/>
          </a:p>
        </p:txBody>
      </p:sp>
      <p:sp>
        <p:nvSpPr>
          <p:cNvPr id="5" name="Footer Placeholder 4">
            <a:extLst>
              <a:ext uri="{FF2B5EF4-FFF2-40B4-BE49-F238E27FC236}">
                <a16:creationId xmlns:a16="http://schemas.microsoft.com/office/drawing/2014/main" id="{72F6CE2A-2E60-48C3-879A-EE39AAB790B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DEB3717-CF15-4EA9-9473-7D512C223C0E}"/>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305410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73E8C-4064-4165-989E-16DCF6FB187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7F3DB66-BE40-4CB6-B151-3A3CAF1833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B2DBC784-C210-4300-9DEF-DF6C3FEBD3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EDCDD96-DBCB-4E85-B3DB-04C8A35D79F1}"/>
              </a:ext>
            </a:extLst>
          </p:cNvPr>
          <p:cNvSpPr>
            <a:spLocks noGrp="1"/>
          </p:cNvSpPr>
          <p:nvPr>
            <p:ph type="dt" sz="half" idx="10"/>
          </p:nvPr>
        </p:nvSpPr>
        <p:spPr/>
        <p:txBody>
          <a:bodyPr/>
          <a:lstStyle/>
          <a:p>
            <a:fld id="{D7127F21-4123-4EA3-9769-8B8506A876D7}" type="datetimeFigureOut">
              <a:rPr lang="en-IN" smtClean="0"/>
              <a:t>09-07-2021</a:t>
            </a:fld>
            <a:endParaRPr lang="en-IN"/>
          </a:p>
        </p:txBody>
      </p:sp>
      <p:sp>
        <p:nvSpPr>
          <p:cNvPr id="6" name="Footer Placeholder 5">
            <a:extLst>
              <a:ext uri="{FF2B5EF4-FFF2-40B4-BE49-F238E27FC236}">
                <a16:creationId xmlns:a16="http://schemas.microsoft.com/office/drawing/2014/main" id="{3778BEE8-B847-464E-84E9-DE527DA06DF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3FD8B7B-63C9-4661-9AE8-BED3C56CB693}"/>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2559358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57147-60AD-4A14-B8B4-71FDB7B4513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5C638E5-9CC6-47F9-9D0F-1D1A255C0F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62F175-F2A2-4350-83F4-848DB40092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55E1B23-FFE9-4CA5-9CC6-AA26671BB5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086D78-BD8C-4F5A-8EC8-DBC3CABDF5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82A1864-4F96-45A5-B2B1-057F3D08ECE5}"/>
              </a:ext>
            </a:extLst>
          </p:cNvPr>
          <p:cNvSpPr>
            <a:spLocks noGrp="1"/>
          </p:cNvSpPr>
          <p:nvPr>
            <p:ph type="dt" sz="half" idx="10"/>
          </p:nvPr>
        </p:nvSpPr>
        <p:spPr/>
        <p:txBody>
          <a:bodyPr/>
          <a:lstStyle/>
          <a:p>
            <a:fld id="{D7127F21-4123-4EA3-9769-8B8506A876D7}" type="datetimeFigureOut">
              <a:rPr lang="en-IN" smtClean="0"/>
              <a:t>09-07-2021</a:t>
            </a:fld>
            <a:endParaRPr lang="en-IN"/>
          </a:p>
        </p:txBody>
      </p:sp>
      <p:sp>
        <p:nvSpPr>
          <p:cNvPr id="8" name="Footer Placeholder 7">
            <a:extLst>
              <a:ext uri="{FF2B5EF4-FFF2-40B4-BE49-F238E27FC236}">
                <a16:creationId xmlns:a16="http://schemas.microsoft.com/office/drawing/2014/main" id="{4B81C027-AD7F-49AF-8004-84DAA2259A02}"/>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D1CFEE9-0D4E-45B9-BAC5-EF7F403BC387}"/>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403787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1393D-B8B9-4A3B-B3F1-CCA59C0A116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694A48BE-8B6A-47A6-86EA-4B1D86A6E010}"/>
              </a:ext>
            </a:extLst>
          </p:cNvPr>
          <p:cNvSpPr>
            <a:spLocks noGrp="1"/>
          </p:cNvSpPr>
          <p:nvPr>
            <p:ph type="dt" sz="half" idx="10"/>
          </p:nvPr>
        </p:nvSpPr>
        <p:spPr/>
        <p:txBody>
          <a:bodyPr/>
          <a:lstStyle/>
          <a:p>
            <a:fld id="{D7127F21-4123-4EA3-9769-8B8506A876D7}" type="datetimeFigureOut">
              <a:rPr lang="en-IN" smtClean="0"/>
              <a:t>09-07-2021</a:t>
            </a:fld>
            <a:endParaRPr lang="en-IN"/>
          </a:p>
        </p:txBody>
      </p:sp>
      <p:sp>
        <p:nvSpPr>
          <p:cNvPr id="4" name="Footer Placeholder 3">
            <a:extLst>
              <a:ext uri="{FF2B5EF4-FFF2-40B4-BE49-F238E27FC236}">
                <a16:creationId xmlns:a16="http://schemas.microsoft.com/office/drawing/2014/main" id="{4A340059-2696-4787-9992-E96F7065EA5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382C311-5A2F-448C-9769-804229876F69}"/>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29779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BA2D67-F5F2-41E0-97DE-A3E7C581894C}"/>
              </a:ext>
            </a:extLst>
          </p:cNvPr>
          <p:cNvSpPr>
            <a:spLocks noGrp="1"/>
          </p:cNvSpPr>
          <p:nvPr>
            <p:ph type="dt" sz="half" idx="10"/>
          </p:nvPr>
        </p:nvSpPr>
        <p:spPr/>
        <p:txBody>
          <a:bodyPr/>
          <a:lstStyle/>
          <a:p>
            <a:fld id="{D7127F21-4123-4EA3-9769-8B8506A876D7}" type="datetimeFigureOut">
              <a:rPr lang="en-IN" smtClean="0"/>
              <a:t>09-07-2021</a:t>
            </a:fld>
            <a:endParaRPr lang="en-IN"/>
          </a:p>
        </p:txBody>
      </p:sp>
      <p:sp>
        <p:nvSpPr>
          <p:cNvPr id="3" name="Footer Placeholder 2">
            <a:extLst>
              <a:ext uri="{FF2B5EF4-FFF2-40B4-BE49-F238E27FC236}">
                <a16:creationId xmlns:a16="http://schemas.microsoft.com/office/drawing/2014/main" id="{7B788249-4EAA-4B86-A831-A0B7D60345F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F9C5F048-B817-4871-9C05-92F4D89FE80A}"/>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1802169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2B4FB-1A29-4851-A02A-2B508351C4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DFBEF28-2606-470F-A7F1-7BF160555F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50BF584-28C9-441A-B267-F3A265B700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90747E-360C-435C-8776-649DB83B90FF}"/>
              </a:ext>
            </a:extLst>
          </p:cNvPr>
          <p:cNvSpPr>
            <a:spLocks noGrp="1"/>
          </p:cNvSpPr>
          <p:nvPr>
            <p:ph type="dt" sz="half" idx="10"/>
          </p:nvPr>
        </p:nvSpPr>
        <p:spPr/>
        <p:txBody>
          <a:bodyPr/>
          <a:lstStyle/>
          <a:p>
            <a:fld id="{D7127F21-4123-4EA3-9769-8B8506A876D7}" type="datetimeFigureOut">
              <a:rPr lang="en-IN" smtClean="0"/>
              <a:t>09-07-2021</a:t>
            </a:fld>
            <a:endParaRPr lang="en-IN"/>
          </a:p>
        </p:txBody>
      </p:sp>
      <p:sp>
        <p:nvSpPr>
          <p:cNvPr id="6" name="Footer Placeholder 5">
            <a:extLst>
              <a:ext uri="{FF2B5EF4-FFF2-40B4-BE49-F238E27FC236}">
                <a16:creationId xmlns:a16="http://schemas.microsoft.com/office/drawing/2014/main" id="{CFF93247-A7BB-4EE6-A37B-2E0D0D3B647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267AD74-8A69-4CF4-A93D-C8D807BAC18C}"/>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294499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506B5-8C33-4673-B158-D7E4F2F7D4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8F245ED-47D6-4EFE-8607-7F6D12B3BC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563B4B1-3F5E-4805-8F9E-294F2964D1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966E84-90C8-43F3-A1E7-BF11CB085C0D}"/>
              </a:ext>
            </a:extLst>
          </p:cNvPr>
          <p:cNvSpPr>
            <a:spLocks noGrp="1"/>
          </p:cNvSpPr>
          <p:nvPr>
            <p:ph type="dt" sz="half" idx="10"/>
          </p:nvPr>
        </p:nvSpPr>
        <p:spPr/>
        <p:txBody>
          <a:bodyPr/>
          <a:lstStyle/>
          <a:p>
            <a:fld id="{D7127F21-4123-4EA3-9769-8B8506A876D7}" type="datetimeFigureOut">
              <a:rPr lang="en-IN" smtClean="0"/>
              <a:t>09-07-2021</a:t>
            </a:fld>
            <a:endParaRPr lang="en-IN"/>
          </a:p>
        </p:txBody>
      </p:sp>
      <p:sp>
        <p:nvSpPr>
          <p:cNvPr id="6" name="Footer Placeholder 5">
            <a:extLst>
              <a:ext uri="{FF2B5EF4-FFF2-40B4-BE49-F238E27FC236}">
                <a16:creationId xmlns:a16="http://schemas.microsoft.com/office/drawing/2014/main" id="{CE4A60F2-6DE1-49E0-9253-3027E2167AF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CE84744-686D-4943-AB0E-3228248D0ACC}"/>
              </a:ext>
            </a:extLst>
          </p:cNvPr>
          <p:cNvSpPr>
            <a:spLocks noGrp="1"/>
          </p:cNvSpPr>
          <p:nvPr>
            <p:ph type="sldNum" sz="quarter" idx="12"/>
          </p:nvPr>
        </p:nvSpPr>
        <p:spPr/>
        <p:txBody>
          <a:bodyPr/>
          <a:lstStyle/>
          <a:p>
            <a:fld id="{5959EA48-A86D-41C3-99BD-68A4A2A06827}" type="slidenum">
              <a:rPr lang="en-IN" smtClean="0"/>
              <a:t>‹#›</a:t>
            </a:fld>
            <a:endParaRPr lang="en-IN"/>
          </a:p>
        </p:txBody>
      </p:sp>
    </p:spTree>
    <p:extLst>
      <p:ext uri="{BB962C8B-B14F-4D97-AF65-F5344CB8AC3E}">
        <p14:creationId xmlns:p14="http://schemas.microsoft.com/office/powerpoint/2010/main" val="224975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9675F9-6A69-4075-BA9A-3BEB918115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2607548-2B53-43C0-B2E3-4B2167BC8E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1D9B759-B67C-426B-853D-17983F725D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127F21-4123-4EA3-9769-8B8506A876D7}" type="datetimeFigureOut">
              <a:rPr lang="en-IN" smtClean="0"/>
              <a:t>09-07-2021</a:t>
            </a:fld>
            <a:endParaRPr lang="en-IN"/>
          </a:p>
        </p:txBody>
      </p:sp>
      <p:sp>
        <p:nvSpPr>
          <p:cNvPr id="5" name="Footer Placeholder 4">
            <a:extLst>
              <a:ext uri="{FF2B5EF4-FFF2-40B4-BE49-F238E27FC236}">
                <a16:creationId xmlns:a16="http://schemas.microsoft.com/office/drawing/2014/main" id="{1100FC9F-813B-492D-BD86-7300ECA06A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AA719FBC-D446-458D-9C8C-87D38F5FB0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59EA48-A86D-41C3-99BD-68A4A2A06827}" type="slidenum">
              <a:rPr lang="en-IN" smtClean="0"/>
              <a:t>‹#›</a:t>
            </a:fld>
            <a:endParaRPr lang="en-IN"/>
          </a:p>
        </p:txBody>
      </p:sp>
    </p:spTree>
    <p:extLst>
      <p:ext uri="{BB962C8B-B14F-4D97-AF65-F5344CB8AC3E}">
        <p14:creationId xmlns:p14="http://schemas.microsoft.com/office/powerpoint/2010/main" val="424606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10 Quick Tips for DIY Outdoor Lighting | Pegasus Lighting Blog">
            <a:extLst>
              <a:ext uri="{FF2B5EF4-FFF2-40B4-BE49-F238E27FC236}">
                <a16:creationId xmlns:a16="http://schemas.microsoft.com/office/drawing/2014/main" id="{EE0A7F91-797D-4218-BB0A-F2050C3903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8911919"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10911C0-3526-4B1A-AAE6-785D954F62B6}"/>
              </a:ext>
            </a:extLst>
          </p:cNvPr>
          <p:cNvSpPr txBox="1"/>
          <p:nvPr/>
        </p:nvSpPr>
        <p:spPr>
          <a:xfrm>
            <a:off x="9662160" y="304800"/>
            <a:ext cx="1747520" cy="369332"/>
          </a:xfrm>
          <a:prstGeom prst="rect">
            <a:avLst/>
          </a:prstGeom>
          <a:noFill/>
          <a:ln w="3175">
            <a:solidFill>
              <a:schemeClr val="tx1"/>
            </a:solidFill>
          </a:ln>
        </p:spPr>
        <p:txBody>
          <a:bodyPr wrap="square" rtlCol="0">
            <a:spAutoFit/>
          </a:bodyPr>
          <a:lstStyle/>
          <a:p>
            <a:r>
              <a:rPr lang="en-US" dirty="0"/>
              <a:t>Back Lighting</a:t>
            </a:r>
            <a:endParaRPr lang="en-IN" dirty="0"/>
          </a:p>
        </p:txBody>
      </p:sp>
      <p:cxnSp>
        <p:nvCxnSpPr>
          <p:cNvPr id="7" name="Straight Arrow Connector 6">
            <a:extLst>
              <a:ext uri="{FF2B5EF4-FFF2-40B4-BE49-F238E27FC236}">
                <a16:creationId xmlns:a16="http://schemas.microsoft.com/office/drawing/2014/main" id="{4319E12F-0388-4804-88A5-8A3919A2BFDD}"/>
              </a:ext>
            </a:extLst>
          </p:cNvPr>
          <p:cNvCxnSpPr>
            <a:cxnSpLocks/>
            <a:stCxn id="5" idx="1"/>
          </p:cNvCxnSpPr>
          <p:nvPr/>
        </p:nvCxnSpPr>
        <p:spPr>
          <a:xfrm flipH="1">
            <a:off x="4947920" y="489466"/>
            <a:ext cx="4714240" cy="131064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7129A837-0583-4129-9060-E1A4BD537BD6}"/>
              </a:ext>
            </a:extLst>
          </p:cNvPr>
          <p:cNvSpPr txBox="1"/>
          <p:nvPr/>
        </p:nvSpPr>
        <p:spPr>
          <a:xfrm>
            <a:off x="9570720" y="978932"/>
            <a:ext cx="1747520" cy="369332"/>
          </a:xfrm>
          <a:prstGeom prst="rect">
            <a:avLst/>
          </a:prstGeom>
          <a:noFill/>
          <a:ln w="3175">
            <a:solidFill>
              <a:schemeClr val="tx1"/>
            </a:solidFill>
          </a:ln>
        </p:spPr>
        <p:txBody>
          <a:bodyPr wrap="square" rtlCol="0">
            <a:spAutoFit/>
          </a:bodyPr>
          <a:lstStyle/>
          <a:p>
            <a:r>
              <a:rPr lang="en-US" dirty="0"/>
              <a:t>Façade Lighting</a:t>
            </a:r>
            <a:endParaRPr lang="en-IN" dirty="0"/>
          </a:p>
        </p:txBody>
      </p:sp>
      <p:cxnSp>
        <p:nvCxnSpPr>
          <p:cNvPr id="15" name="Straight Arrow Connector 14">
            <a:extLst>
              <a:ext uri="{FF2B5EF4-FFF2-40B4-BE49-F238E27FC236}">
                <a16:creationId xmlns:a16="http://schemas.microsoft.com/office/drawing/2014/main" id="{28503CDB-0F6E-41CF-A73C-C66EA6DE5271}"/>
              </a:ext>
            </a:extLst>
          </p:cNvPr>
          <p:cNvCxnSpPr>
            <a:cxnSpLocks/>
          </p:cNvCxnSpPr>
          <p:nvPr/>
        </p:nvCxnSpPr>
        <p:spPr>
          <a:xfrm flipH="1">
            <a:off x="2387600" y="1255038"/>
            <a:ext cx="7183120" cy="405864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AEC8B8D2-C068-488E-B676-F476403C960F}"/>
              </a:ext>
            </a:extLst>
          </p:cNvPr>
          <p:cNvSpPr txBox="1"/>
          <p:nvPr/>
        </p:nvSpPr>
        <p:spPr>
          <a:xfrm>
            <a:off x="9662160" y="5956776"/>
            <a:ext cx="1747520" cy="646331"/>
          </a:xfrm>
          <a:prstGeom prst="rect">
            <a:avLst/>
          </a:prstGeom>
          <a:noFill/>
          <a:ln w="3175">
            <a:solidFill>
              <a:schemeClr val="tx1"/>
            </a:solidFill>
          </a:ln>
        </p:spPr>
        <p:txBody>
          <a:bodyPr wrap="square" rtlCol="0">
            <a:spAutoFit/>
          </a:bodyPr>
          <a:lstStyle/>
          <a:p>
            <a:r>
              <a:rPr lang="en-US" dirty="0"/>
              <a:t>Land scape Lighting: Bollard</a:t>
            </a:r>
            <a:endParaRPr lang="en-IN" dirty="0"/>
          </a:p>
        </p:txBody>
      </p:sp>
      <p:cxnSp>
        <p:nvCxnSpPr>
          <p:cNvPr id="19" name="Straight Arrow Connector 18">
            <a:extLst>
              <a:ext uri="{FF2B5EF4-FFF2-40B4-BE49-F238E27FC236}">
                <a16:creationId xmlns:a16="http://schemas.microsoft.com/office/drawing/2014/main" id="{27B3D9BD-DDED-477F-ADCD-979A0FCB9A7A}"/>
              </a:ext>
            </a:extLst>
          </p:cNvPr>
          <p:cNvCxnSpPr>
            <a:cxnSpLocks/>
            <a:stCxn id="16" idx="1"/>
          </p:cNvCxnSpPr>
          <p:nvPr/>
        </p:nvCxnSpPr>
        <p:spPr>
          <a:xfrm flipH="1" flipV="1">
            <a:off x="6096000" y="6187440"/>
            <a:ext cx="3566160" cy="9250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5" name="TextBox 24">
            <a:extLst>
              <a:ext uri="{FF2B5EF4-FFF2-40B4-BE49-F238E27FC236}">
                <a16:creationId xmlns:a16="http://schemas.microsoft.com/office/drawing/2014/main" id="{470A2C0A-23DA-40AF-8D06-6768B7A73B84}"/>
              </a:ext>
            </a:extLst>
          </p:cNvPr>
          <p:cNvSpPr txBox="1"/>
          <p:nvPr/>
        </p:nvSpPr>
        <p:spPr>
          <a:xfrm>
            <a:off x="9570720" y="1660823"/>
            <a:ext cx="1747520" cy="369332"/>
          </a:xfrm>
          <a:prstGeom prst="rect">
            <a:avLst/>
          </a:prstGeom>
          <a:noFill/>
          <a:ln w="3175">
            <a:solidFill>
              <a:schemeClr val="tx1"/>
            </a:solidFill>
          </a:ln>
        </p:spPr>
        <p:txBody>
          <a:bodyPr wrap="square" rtlCol="0">
            <a:spAutoFit/>
          </a:bodyPr>
          <a:lstStyle/>
          <a:p>
            <a:r>
              <a:rPr lang="en-US" dirty="0"/>
              <a:t>Accent Lighting</a:t>
            </a:r>
            <a:endParaRPr lang="en-IN" dirty="0"/>
          </a:p>
        </p:txBody>
      </p:sp>
      <p:cxnSp>
        <p:nvCxnSpPr>
          <p:cNvPr id="26" name="Straight Arrow Connector 25">
            <a:extLst>
              <a:ext uri="{FF2B5EF4-FFF2-40B4-BE49-F238E27FC236}">
                <a16:creationId xmlns:a16="http://schemas.microsoft.com/office/drawing/2014/main" id="{5D45D5C0-24A5-48C5-8B73-A80C42CC5D8C}"/>
              </a:ext>
            </a:extLst>
          </p:cNvPr>
          <p:cNvCxnSpPr>
            <a:cxnSpLocks/>
          </p:cNvCxnSpPr>
          <p:nvPr/>
        </p:nvCxnSpPr>
        <p:spPr>
          <a:xfrm flipH="1">
            <a:off x="4602480" y="1910358"/>
            <a:ext cx="4968240" cy="285619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7" name="TextBox 26">
            <a:extLst>
              <a:ext uri="{FF2B5EF4-FFF2-40B4-BE49-F238E27FC236}">
                <a16:creationId xmlns:a16="http://schemas.microsoft.com/office/drawing/2014/main" id="{17EFE082-9184-488D-B52D-808C47C230C0}"/>
              </a:ext>
            </a:extLst>
          </p:cNvPr>
          <p:cNvSpPr txBox="1"/>
          <p:nvPr/>
        </p:nvSpPr>
        <p:spPr>
          <a:xfrm>
            <a:off x="9601200" y="3099693"/>
            <a:ext cx="1747520" cy="646331"/>
          </a:xfrm>
          <a:prstGeom prst="rect">
            <a:avLst/>
          </a:prstGeom>
          <a:noFill/>
          <a:ln w="3175">
            <a:solidFill>
              <a:schemeClr val="tx1"/>
            </a:solidFill>
          </a:ln>
        </p:spPr>
        <p:txBody>
          <a:bodyPr wrap="square" rtlCol="0">
            <a:spAutoFit/>
          </a:bodyPr>
          <a:lstStyle/>
          <a:p>
            <a:r>
              <a:rPr lang="en-US" dirty="0"/>
              <a:t>Up lighting: Directional Light</a:t>
            </a:r>
            <a:endParaRPr lang="en-IN" dirty="0"/>
          </a:p>
        </p:txBody>
      </p:sp>
      <p:cxnSp>
        <p:nvCxnSpPr>
          <p:cNvPr id="30" name="Straight Arrow Connector 29">
            <a:extLst>
              <a:ext uri="{FF2B5EF4-FFF2-40B4-BE49-F238E27FC236}">
                <a16:creationId xmlns:a16="http://schemas.microsoft.com/office/drawing/2014/main" id="{8DA6EE83-E6D0-4D68-A72B-E35A2ABAAFDA}"/>
              </a:ext>
            </a:extLst>
          </p:cNvPr>
          <p:cNvCxnSpPr>
            <a:cxnSpLocks/>
            <a:stCxn id="31" idx="1"/>
          </p:cNvCxnSpPr>
          <p:nvPr/>
        </p:nvCxnSpPr>
        <p:spPr>
          <a:xfrm flipH="1">
            <a:off x="599440" y="5449897"/>
            <a:ext cx="9017000" cy="25517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1" name="TextBox 30">
            <a:extLst>
              <a:ext uri="{FF2B5EF4-FFF2-40B4-BE49-F238E27FC236}">
                <a16:creationId xmlns:a16="http://schemas.microsoft.com/office/drawing/2014/main" id="{10B447A9-0163-4A4B-B80D-7A0A49D11596}"/>
              </a:ext>
            </a:extLst>
          </p:cNvPr>
          <p:cNvSpPr txBox="1"/>
          <p:nvPr/>
        </p:nvSpPr>
        <p:spPr>
          <a:xfrm>
            <a:off x="9616440" y="5126731"/>
            <a:ext cx="1747520" cy="646331"/>
          </a:xfrm>
          <a:prstGeom prst="rect">
            <a:avLst/>
          </a:prstGeom>
          <a:noFill/>
          <a:ln w="3175">
            <a:solidFill>
              <a:schemeClr val="tx1"/>
            </a:solidFill>
          </a:ln>
        </p:spPr>
        <p:txBody>
          <a:bodyPr wrap="square" rtlCol="0">
            <a:spAutoFit/>
          </a:bodyPr>
          <a:lstStyle/>
          <a:p>
            <a:r>
              <a:rPr lang="en-US" dirty="0"/>
              <a:t>Wall Grazing: Directional Light</a:t>
            </a:r>
            <a:endParaRPr lang="en-IN" dirty="0"/>
          </a:p>
        </p:txBody>
      </p:sp>
      <p:cxnSp>
        <p:nvCxnSpPr>
          <p:cNvPr id="53" name="Straight Arrow Connector 52">
            <a:extLst>
              <a:ext uri="{FF2B5EF4-FFF2-40B4-BE49-F238E27FC236}">
                <a16:creationId xmlns:a16="http://schemas.microsoft.com/office/drawing/2014/main" id="{5CE319B4-81FC-4587-A284-202D12264B3E}"/>
              </a:ext>
            </a:extLst>
          </p:cNvPr>
          <p:cNvCxnSpPr>
            <a:cxnSpLocks/>
          </p:cNvCxnSpPr>
          <p:nvPr/>
        </p:nvCxnSpPr>
        <p:spPr>
          <a:xfrm flipH="1">
            <a:off x="3962400" y="3373975"/>
            <a:ext cx="5516880" cy="204789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55" name="TextBox 54">
            <a:extLst>
              <a:ext uri="{FF2B5EF4-FFF2-40B4-BE49-F238E27FC236}">
                <a16:creationId xmlns:a16="http://schemas.microsoft.com/office/drawing/2014/main" id="{D8B2789B-339E-4E09-9966-994C190E0CD9}"/>
              </a:ext>
            </a:extLst>
          </p:cNvPr>
          <p:cNvSpPr txBox="1"/>
          <p:nvPr/>
        </p:nvSpPr>
        <p:spPr>
          <a:xfrm>
            <a:off x="1036320" y="386080"/>
            <a:ext cx="5354320" cy="461665"/>
          </a:xfrm>
          <a:prstGeom prst="rect">
            <a:avLst/>
          </a:prstGeom>
          <a:solidFill>
            <a:schemeClr val="bg1"/>
          </a:solidFill>
        </p:spPr>
        <p:txBody>
          <a:bodyPr wrap="square" rtlCol="0">
            <a:spAutoFit/>
          </a:bodyPr>
          <a:lstStyle/>
          <a:p>
            <a:r>
              <a:rPr lang="en-US" sz="2400" b="1" u="sng" dirty="0"/>
              <a:t>ASSIGNMENT -1: EXTERIOR LIGHTING</a:t>
            </a:r>
            <a:endParaRPr lang="en-IN" sz="2400" b="1" u="sng" dirty="0"/>
          </a:p>
        </p:txBody>
      </p:sp>
    </p:spTree>
    <p:extLst>
      <p:ext uri="{BB962C8B-B14F-4D97-AF65-F5344CB8AC3E}">
        <p14:creationId xmlns:p14="http://schemas.microsoft.com/office/powerpoint/2010/main" val="228509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A1BA8B-D273-4FC4-8814-55F80BD6F1C3}"/>
              </a:ext>
            </a:extLst>
          </p:cNvPr>
          <p:cNvSpPr txBox="1"/>
          <p:nvPr/>
        </p:nvSpPr>
        <p:spPr>
          <a:xfrm>
            <a:off x="2540000" y="141049"/>
            <a:ext cx="5648960" cy="461665"/>
          </a:xfrm>
          <a:prstGeom prst="rect">
            <a:avLst/>
          </a:prstGeom>
          <a:noFill/>
        </p:spPr>
        <p:txBody>
          <a:bodyPr wrap="square" rtlCol="0">
            <a:spAutoFit/>
          </a:bodyPr>
          <a:lstStyle/>
          <a:p>
            <a:r>
              <a:rPr lang="en-US" sz="2400" b="1" u="sng" dirty="0"/>
              <a:t>ASSIGNMENT -1</a:t>
            </a:r>
            <a:r>
              <a:rPr lang="en-IN" sz="2400" b="1" u="sng" dirty="0"/>
              <a:t>: EXTERIOR LIGHTING</a:t>
            </a:r>
            <a:endParaRPr lang="en-US" sz="2400" b="1" u="sng" dirty="0"/>
          </a:p>
        </p:txBody>
      </p:sp>
      <p:sp>
        <p:nvSpPr>
          <p:cNvPr id="4" name="TextBox 3">
            <a:extLst>
              <a:ext uri="{FF2B5EF4-FFF2-40B4-BE49-F238E27FC236}">
                <a16:creationId xmlns:a16="http://schemas.microsoft.com/office/drawing/2014/main" id="{27D38F13-B713-46C2-A362-D81756F88923}"/>
              </a:ext>
            </a:extLst>
          </p:cNvPr>
          <p:cNvSpPr txBox="1"/>
          <p:nvPr/>
        </p:nvSpPr>
        <p:spPr>
          <a:xfrm>
            <a:off x="435935" y="679079"/>
            <a:ext cx="11376837" cy="6063198"/>
          </a:xfrm>
          <a:prstGeom prst="rect">
            <a:avLst/>
          </a:prstGeom>
          <a:noFill/>
        </p:spPr>
        <p:txBody>
          <a:bodyPr wrap="square" rtlCol="0">
            <a:spAutoFit/>
          </a:bodyPr>
          <a:lstStyle/>
          <a:p>
            <a:pPr algn="just"/>
            <a:r>
              <a:rPr lang="en-US" sz="2000" b="1" u="sng" dirty="0"/>
              <a:t>1. INTRODUCTION</a:t>
            </a:r>
            <a:r>
              <a:rPr lang="en-US" dirty="0"/>
              <a:t>:- Building is a villa placed at the center of a garden. This budling has a center portion which serves as main entrance of the house. Either side of the house are two rooms projected outside and are little longer then the main entrance. The roof of budling is stone tiled roof with steep slope. It seems that building is located in some hilly area. Either side of the building has Chimney connected with </a:t>
            </a:r>
            <a:r>
              <a:rPr lang="en-US" dirty="0" err="1"/>
              <a:t>Bukharies</a:t>
            </a:r>
            <a:r>
              <a:rPr lang="en-US" dirty="0"/>
              <a:t> in rooms. Façade of the building has stone cladding/ ashlar masonry. Building is connected with PCC path leading to entrance of the Building and garden on either side. In totality architecturally building gives elegant look due to pent-up roof and antique layout. </a:t>
            </a:r>
          </a:p>
          <a:p>
            <a:pPr algn="just"/>
            <a:endParaRPr lang="en-US" dirty="0"/>
          </a:p>
          <a:p>
            <a:pPr algn="just"/>
            <a:r>
              <a:rPr lang="en-IN" sz="2000" b="1" u="sng" dirty="0"/>
              <a:t>2. DESIGN REQUIREMENT</a:t>
            </a:r>
            <a:r>
              <a:rPr lang="en-IN" sz="2000" b="1" dirty="0"/>
              <a:t>:- </a:t>
            </a:r>
            <a:r>
              <a:rPr lang="en-IN" sz="2000" dirty="0"/>
              <a:t>Design requirement is to provide best suited light which is sufficient to illuminate entire area,  economical and accentuate to architectural features of building. Lighting should be suiting to mood and environment during night time.</a:t>
            </a:r>
          </a:p>
          <a:p>
            <a:pPr algn="just"/>
            <a:endParaRPr lang="en-IN" sz="2000" dirty="0"/>
          </a:p>
          <a:p>
            <a:pPr algn="just"/>
            <a:r>
              <a:rPr lang="en-IN" sz="2000" b="1" u="sng" dirty="0"/>
              <a:t>3. LIGHTING CONCEPTS APPLIED:-</a:t>
            </a:r>
            <a:r>
              <a:rPr lang="en-IN" sz="2000" dirty="0"/>
              <a:t> </a:t>
            </a:r>
          </a:p>
          <a:p>
            <a:pPr algn="just"/>
            <a:endParaRPr lang="en-IN" sz="2000" dirty="0"/>
          </a:p>
          <a:p>
            <a:pPr algn="just"/>
            <a:r>
              <a:rPr lang="en-IN" sz="2000" b="1" u="sng" dirty="0"/>
              <a:t>a) FAÇADE LIGHTING– </a:t>
            </a:r>
            <a:r>
              <a:rPr lang="en-IN" sz="2000" dirty="0"/>
              <a:t>Since building façade is stone masonry which is rough in nature and is naturally textured in self design and colour, hence  wall grazing techniques with the help of directional beam lights focussed upward have been utilised to blow up to texture of stone masonry. This light beam is tapered upwardly wide with intensity of light high in the floor level and low at top level. By doing so complete edge of building is visible and features of pent-up roof are also highlighted.</a:t>
            </a:r>
          </a:p>
          <a:p>
            <a:pPr marL="0" lvl="2" algn="just"/>
            <a:r>
              <a:rPr lang="en-IN" sz="2000" dirty="0"/>
              <a:t>	Building is also lighted upward using floor light for the purpose of wall washing. By doing so gap between building entrance, projected room on either side are highlighted giving effect of wide columns. </a:t>
            </a:r>
            <a:endParaRPr lang="en-IN" b="1" u="sng" dirty="0"/>
          </a:p>
        </p:txBody>
      </p:sp>
    </p:spTree>
    <p:extLst>
      <p:ext uri="{BB962C8B-B14F-4D97-AF65-F5344CB8AC3E}">
        <p14:creationId xmlns:p14="http://schemas.microsoft.com/office/powerpoint/2010/main" val="1943351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A1BA8B-D273-4FC4-8814-55F80BD6F1C3}"/>
              </a:ext>
            </a:extLst>
          </p:cNvPr>
          <p:cNvSpPr txBox="1"/>
          <p:nvPr/>
        </p:nvSpPr>
        <p:spPr>
          <a:xfrm>
            <a:off x="2540000" y="396240"/>
            <a:ext cx="5648960" cy="461665"/>
          </a:xfrm>
          <a:prstGeom prst="rect">
            <a:avLst/>
          </a:prstGeom>
          <a:noFill/>
        </p:spPr>
        <p:txBody>
          <a:bodyPr wrap="square" rtlCol="0">
            <a:spAutoFit/>
          </a:bodyPr>
          <a:lstStyle/>
          <a:p>
            <a:r>
              <a:rPr lang="en-US" sz="2400" b="1" u="sng" dirty="0"/>
              <a:t>ASSIGNMENT -1</a:t>
            </a:r>
            <a:r>
              <a:rPr lang="en-IN" sz="2400" b="1" u="sng" dirty="0"/>
              <a:t>: EXTERIOR LIGHTING</a:t>
            </a:r>
            <a:endParaRPr lang="en-US" sz="2400" b="1" u="sng" dirty="0"/>
          </a:p>
        </p:txBody>
      </p:sp>
      <p:sp>
        <p:nvSpPr>
          <p:cNvPr id="4" name="TextBox 3">
            <a:extLst>
              <a:ext uri="{FF2B5EF4-FFF2-40B4-BE49-F238E27FC236}">
                <a16:creationId xmlns:a16="http://schemas.microsoft.com/office/drawing/2014/main" id="{27D38F13-B713-46C2-A362-D81756F88923}"/>
              </a:ext>
            </a:extLst>
          </p:cNvPr>
          <p:cNvSpPr txBox="1"/>
          <p:nvPr/>
        </p:nvSpPr>
        <p:spPr>
          <a:xfrm>
            <a:off x="233915" y="944880"/>
            <a:ext cx="11632019" cy="5940088"/>
          </a:xfrm>
          <a:prstGeom prst="rect">
            <a:avLst/>
          </a:prstGeom>
          <a:noFill/>
        </p:spPr>
        <p:txBody>
          <a:bodyPr wrap="square" rtlCol="0">
            <a:spAutoFit/>
          </a:bodyPr>
          <a:lstStyle/>
          <a:p>
            <a:endParaRPr lang="en-US" sz="2000" b="1" u="sng" dirty="0"/>
          </a:p>
          <a:p>
            <a:pPr marL="0" lvl="2"/>
            <a:r>
              <a:rPr lang="en-IN" sz="2000" b="1" u="sng" dirty="0"/>
              <a:t>b) ENTRANCE LIGHTING:-</a:t>
            </a:r>
            <a:r>
              <a:rPr lang="en-IN" sz="2000" dirty="0"/>
              <a:t>	At entrance on both sides up lighting on either sides are used to give effect of illumination of entrance and highlighting columns.</a:t>
            </a:r>
          </a:p>
          <a:p>
            <a:pPr marL="0" lvl="2"/>
            <a:endParaRPr lang="en-IN" sz="2000" dirty="0"/>
          </a:p>
          <a:p>
            <a:pPr marL="0" lvl="2"/>
            <a:r>
              <a:rPr lang="en-IN" sz="2000" b="1" u="sng" dirty="0"/>
              <a:t>c) ENTRANCE LOBBY LIGHTING:-</a:t>
            </a:r>
            <a:r>
              <a:rPr lang="en-IN" sz="2000" dirty="0"/>
              <a:t>	Inside covered passage of entrance accent lighting is done with wall fixture focussing upward. By doing so maximum light is directed towards the ceiling and reflective light is utilised to illuminate the ambience. Due to this direct light and glare at entrance is avoided simultaneously even distribution of light in the ambience is achieved.</a:t>
            </a:r>
          </a:p>
          <a:p>
            <a:pPr marL="0" lvl="2"/>
            <a:endParaRPr lang="en-IN" sz="2000" dirty="0"/>
          </a:p>
          <a:p>
            <a:pPr marL="0" lvl="2"/>
            <a:r>
              <a:rPr lang="en-IN" sz="2000" b="1" u="sng" dirty="0"/>
              <a:t>d) PATH LIGHTING:-</a:t>
            </a:r>
            <a:r>
              <a:rPr lang="en-IN" sz="2000" dirty="0"/>
              <a:t>	 For entrance path Bollard light on alternate side of approach has been used. This technique while illuminating the path also throws light on the vegetation along the path giving effect of dense greenery connecting emotionally to the building.</a:t>
            </a:r>
          </a:p>
          <a:p>
            <a:pPr marL="0" lvl="2"/>
            <a:endParaRPr lang="en-IN" sz="2000" dirty="0"/>
          </a:p>
          <a:p>
            <a:pPr marL="0" lvl="2"/>
            <a:r>
              <a:rPr lang="en-IN" sz="2000" b="1" u="sng" dirty="0"/>
              <a:t>e) BACK LIGHTING:-</a:t>
            </a:r>
            <a:r>
              <a:rPr lang="en-IN" sz="2000" dirty="0"/>
              <a:t>	Since building  is located in the garden surrounded by thick greenery the back side of building turns black in the night. This gives feeling of insecurity at night on one hand improper projection of prominent features of the building. Therefore back lighting technology with Well lighting with cool colour  temperature has been used to highlight the back features of the building. This technology while projecting prominent features of building has also boosted the sense of security  among occupants.</a:t>
            </a:r>
          </a:p>
          <a:p>
            <a:pPr marL="0" lvl="2"/>
            <a:endParaRPr lang="en-IN" sz="2000" dirty="0"/>
          </a:p>
        </p:txBody>
      </p:sp>
    </p:spTree>
    <p:extLst>
      <p:ext uri="{BB962C8B-B14F-4D97-AF65-F5344CB8AC3E}">
        <p14:creationId xmlns:p14="http://schemas.microsoft.com/office/powerpoint/2010/main" val="3852737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A1BA8B-D273-4FC4-8814-55F80BD6F1C3}"/>
              </a:ext>
            </a:extLst>
          </p:cNvPr>
          <p:cNvSpPr txBox="1"/>
          <p:nvPr/>
        </p:nvSpPr>
        <p:spPr>
          <a:xfrm>
            <a:off x="2540000" y="396240"/>
            <a:ext cx="5648960" cy="461665"/>
          </a:xfrm>
          <a:prstGeom prst="rect">
            <a:avLst/>
          </a:prstGeom>
          <a:noFill/>
        </p:spPr>
        <p:txBody>
          <a:bodyPr wrap="square" rtlCol="0">
            <a:spAutoFit/>
          </a:bodyPr>
          <a:lstStyle/>
          <a:p>
            <a:r>
              <a:rPr lang="en-US" sz="2400" b="1" u="sng" dirty="0"/>
              <a:t>ASSIGNMENT -1</a:t>
            </a:r>
            <a:r>
              <a:rPr lang="en-IN" sz="2400" b="1" u="sng" dirty="0"/>
              <a:t>: EXTERIOR LIGHTING</a:t>
            </a:r>
            <a:endParaRPr lang="en-US" sz="2400" b="1" u="sng" dirty="0"/>
          </a:p>
        </p:txBody>
      </p:sp>
      <p:sp>
        <p:nvSpPr>
          <p:cNvPr id="4" name="TextBox 3">
            <a:extLst>
              <a:ext uri="{FF2B5EF4-FFF2-40B4-BE49-F238E27FC236}">
                <a16:creationId xmlns:a16="http://schemas.microsoft.com/office/drawing/2014/main" id="{27D38F13-B713-46C2-A362-D81756F88923}"/>
              </a:ext>
            </a:extLst>
          </p:cNvPr>
          <p:cNvSpPr txBox="1"/>
          <p:nvPr/>
        </p:nvSpPr>
        <p:spPr>
          <a:xfrm>
            <a:off x="233915" y="944880"/>
            <a:ext cx="11632019" cy="3508653"/>
          </a:xfrm>
          <a:prstGeom prst="rect">
            <a:avLst/>
          </a:prstGeom>
          <a:noFill/>
        </p:spPr>
        <p:txBody>
          <a:bodyPr wrap="square" rtlCol="0">
            <a:spAutoFit/>
          </a:bodyPr>
          <a:lstStyle/>
          <a:p>
            <a:endParaRPr lang="en-US" sz="2000" b="1" u="sng" dirty="0"/>
          </a:p>
          <a:p>
            <a:pPr marL="0" lvl="2"/>
            <a:endParaRPr lang="en-IN" sz="2000" dirty="0"/>
          </a:p>
          <a:p>
            <a:pPr marL="0" lvl="2"/>
            <a:r>
              <a:rPr lang="en-IN" sz="2000" b="1" u="sng" dirty="0"/>
              <a:t>f) COLOUR TEMPRATURE:-</a:t>
            </a:r>
            <a:r>
              <a:rPr lang="en-IN" sz="2000" dirty="0"/>
              <a:t> Since building has yellow façade and is being lighted in the night therefore cool light </a:t>
            </a:r>
          </a:p>
          <a:p>
            <a:r>
              <a:rPr lang="en-IN" dirty="0"/>
              <a:t>At night will not be a good option rather warm light with colour temperature between 2000 to 2500 K will be the right choice of colour as this will enhance the basic colour of the building and also retain the basic texture of façade of building.</a:t>
            </a:r>
          </a:p>
          <a:p>
            <a:endParaRPr lang="en-IN" dirty="0"/>
          </a:p>
          <a:p>
            <a:r>
              <a:rPr lang="en-IN" b="1" u="sng" dirty="0"/>
              <a:t>OPENION:- </a:t>
            </a:r>
            <a:r>
              <a:rPr lang="en-IN" dirty="0"/>
              <a:t>Current lighting techniques and use of fixtures are adding to beauty of the building, It is opined that to make building more lively if warm colour temperatures on either side of building </a:t>
            </a:r>
            <a:r>
              <a:rPr lang="en-IN" dirty="0" err="1"/>
              <a:t>ar</a:t>
            </a:r>
            <a:r>
              <a:rPr lang="en-IN" dirty="0"/>
              <a:t> projected on the building giving silhouetting effect may give more dynamism to liveliness to the building</a:t>
            </a:r>
          </a:p>
          <a:p>
            <a:endParaRPr lang="en-IN" dirty="0"/>
          </a:p>
          <a:p>
            <a:endParaRPr lang="en-IN" dirty="0"/>
          </a:p>
          <a:p>
            <a:r>
              <a:rPr lang="en-IN" dirty="0"/>
              <a:t>			</a:t>
            </a:r>
            <a:r>
              <a:rPr lang="en-IN" b="1" dirty="0"/>
              <a:t>			THANK YOU </a:t>
            </a:r>
          </a:p>
        </p:txBody>
      </p:sp>
    </p:spTree>
    <p:extLst>
      <p:ext uri="{BB962C8B-B14F-4D97-AF65-F5344CB8AC3E}">
        <p14:creationId xmlns:p14="http://schemas.microsoft.com/office/powerpoint/2010/main" val="2609185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2946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TotalTime>
  <Words>708</Words>
  <Application>Microsoft Office PowerPoint</Application>
  <PresentationFormat>Widescreen</PresentationFormat>
  <Paragraphs>37</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Shefali Param</dc:creator>
  <cp:lastModifiedBy>Shefali Param</cp:lastModifiedBy>
  <cp:revision>18</cp:revision>
  <cp:lastPrinted>2021-07-08T15:45:59Z</cp:lastPrinted>
  <dcterms:created xsi:type="dcterms:W3CDTF">2021-07-07T17:54:18Z</dcterms:created>
  <dcterms:modified xsi:type="dcterms:W3CDTF">2021-07-08T19:10:00Z</dcterms:modified>
</cp:coreProperties>
</file>